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73416-1BE9-40CD-B531-21FDC2765CF5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48224-ACC0-414E-B293-15DD3E57E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77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g8c25d414ad_0_3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5" name="Google Shape;975;g8c25d414ad_0_3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2915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g8c8dcb4ca8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2" name="Google Shape;1032;g8c8dcb4ca8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Neat example that Adria really loves. You can make them look like anything and tie just about anything that could be motivating to your team.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05954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g8c8dcb4ca8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3" name="Google Shape;1063;g8c8dcb4ca8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7558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1068;g8c8dcb4ca8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9" name="Google Shape;1069;g8c8dcb4ca8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45004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8c8dcb4ca8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4" name="Google Shape;1074;g8c8dcb4ca8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0831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g8c8dcb4ca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0" name="Google Shape;1080;g8c8dcb4ca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383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g867c49811a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5" name="Google Shape;985;g867c49811a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9162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g8c8dcb4ca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2" name="Google Shape;992;g8c8dcb4ca8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 over challenge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0756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" name="Google Shape;997;g8c8dcb4ca8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8" name="Google Shape;998;g8c8dcb4ca8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9307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g8c8dcb4ca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3" name="Google Shape;1003;g8c8dcb4ca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the metric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56702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Google Shape;1008;g8c8dcb4ca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9" name="Google Shape;1009;g8c8dcb4ca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2532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Google Shape;1013;g8c6f356731_0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4" name="Google Shape;1014;g8c6f356731_0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9711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8c8dcb4ca8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8c8dcb4ca8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539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g8c8dcb4ca8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6" name="Google Shape;1026;g8c8dcb4ca8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225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7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7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26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  <a:ln w="28575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Montserrat"/>
              <a:buNone/>
              <a:defRPr sz="3733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14" name="Google Shape;14;p2"/>
          <p:cNvCxnSpPr/>
          <p:nvPr/>
        </p:nvCxnSpPr>
        <p:spPr>
          <a:xfrm>
            <a:off x="1170867" y="521800"/>
            <a:ext cx="11135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Google Shape;15;p2"/>
          <p:cNvSpPr txBox="1">
            <a:spLocks noGrp="1"/>
          </p:cNvSpPr>
          <p:nvPr>
            <p:ph type="subTitle" idx="2"/>
          </p:nvPr>
        </p:nvSpPr>
        <p:spPr>
          <a:xfrm>
            <a:off x="667400" y="-3000"/>
            <a:ext cx="113608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Spectral"/>
              <a:buNone/>
              <a:defRPr sz="1867">
                <a:solidFill>
                  <a:srgbClr val="666666"/>
                </a:solidFill>
                <a:latin typeface="Spectral"/>
                <a:ea typeface="Spectral"/>
                <a:cs typeface="Spectral"/>
                <a:sym typeface="Spectral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700"/>
              <a:buNone/>
              <a:defRPr sz="3600">
                <a:solidFill>
                  <a:srgbClr val="666666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700"/>
              <a:buNone/>
              <a:defRPr sz="3600">
                <a:solidFill>
                  <a:srgbClr val="666666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700"/>
              <a:buNone/>
              <a:defRPr sz="3600">
                <a:solidFill>
                  <a:srgbClr val="666666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700"/>
              <a:buNone/>
              <a:defRPr sz="3600">
                <a:solidFill>
                  <a:srgbClr val="666666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700"/>
              <a:buNone/>
              <a:defRPr sz="3600">
                <a:solidFill>
                  <a:srgbClr val="666666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700"/>
              <a:buNone/>
              <a:defRPr sz="3600">
                <a:solidFill>
                  <a:srgbClr val="666666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700"/>
              <a:buNone/>
              <a:defRPr sz="3600">
                <a:solidFill>
                  <a:srgbClr val="666666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700"/>
              <a:buNone/>
              <a:defRPr sz="3600">
                <a:solidFill>
                  <a:srgbClr val="666666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908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Font typeface="Montserrat Light"/>
              <a:buChar char="●"/>
              <a:defRPr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2918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2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7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70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7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6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77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8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9D1C7-BA38-4418-B259-EBE7A6A07DA0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C26B6-22D4-4446-AD51-C095A243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72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83"/>
          <p:cNvSpPr txBox="1">
            <a:spLocks noGrp="1"/>
          </p:cNvSpPr>
          <p:nvPr>
            <p:ph type="subTitle" idx="2"/>
          </p:nvPr>
        </p:nvSpPr>
        <p:spPr>
          <a:xfrm>
            <a:off x="667400" y="-3000"/>
            <a:ext cx="113608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"/>
              <a:t>Pillars of Municipal Innovation</a:t>
            </a:r>
            <a:endParaRPr/>
          </a:p>
        </p:txBody>
      </p:sp>
      <p:sp>
        <p:nvSpPr>
          <p:cNvPr id="978" name="Google Shape;978;p83"/>
          <p:cNvSpPr txBox="1">
            <a:spLocks noGrp="1"/>
          </p:cNvSpPr>
          <p:nvPr>
            <p:ph type="title" idx="4294967295"/>
          </p:nvPr>
        </p:nvSpPr>
        <p:spPr>
          <a:xfrm>
            <a:off x="687867" y="984700"/>
            <a:ext cx="56804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/>
              <a:t>Agenda part 1. . .</a:t>
            </a:r>
            <a:endParaRPr/>
          </a:p>
        </p:txBody>
      </p:sp>
      <p:sp>
        <p:nvSpPr>
          <p:cNvPr id="979" name="Google Shape;979;p83"/>
          <p:cNvSpPr txBox="1">
            <a:spLocks noGrp="1"/>
          </p:cNvSpPr>
          <p:nvPr>
            <p:ph type="title" idx="4294967295"/>
          </p:nvPr>
        </p:nvSpPr>
        <p:spPr>
          <a:xfrm>
            <a:off x="6711300" y="984700"/>
            <a:ext cx="52964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/>
              <a:t>. . .part 2</a:t>
            </a:r>
            <a:endParaRPr/>
          </a:p>
        </p:txBody>
      </p:sp>
      <p:sp>
        <p:nvSpPr>
          <p:cNvPr id="980" name="Google Shape;980;p83"/>
          <p:cNvSpPr txBox="1"/>
          <p:nvPr/>
        </p:nvSpPr>
        <p:spPr>
          <a:xfrm>
            <a:off x="6711300" y="2085333"/>
            <a:ext cx="4476800" cy="37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>
                <a:highlight>
                  <a:srgbClr val="DBBC93"/>
                </a:highlight>
                <a:latin typeface="Montserrat"/>
                <a:ea typeface="Montserrat"/>
                <a:cs typeface="Montserrat"/>
                <a:sym typeface="Montserrat"/>
              </a:rPr>
              <a:t>Putting to Practice </a:t>
            </a:r>
            <a:endParaRPr sz="2400">
              <a:highlight>
                <a:srgbClr val="DBBC93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609585" indent="-423323">
              <a:buSzPts val="1400"/>
              <a:buFont typeface="Montserrat Light"/>
              <a:buChar char="-"/>
            </a:pPr>
            <a:r>
              <a:rPr lang="en" sz="2400">
                <a:highlight>
                  <a:srgbClr val="DBBC93"/>
                </a:highlight>
                <a:latin typeface="Montserrat Light"/>
                <a:ea typeface="Montserrat Light"/>
                <a:cs typeface="Montserrat Light"/>
                <a:sym typeface="Montserrat Light"/>
              </a:rPr>
              <a:t>Activity Introduction</a:t>
            </a:r>
            <a:endParaRPr sz="2400">
              <a:highlight>
                <a:srgbClr val="DBBC93"/>
              </a:highlight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marL="609585" indent="-423323">
              <a:buSzPts val="1400"/>
              <a:buFont typeface="Montserrat Light"/>
              <a:buChar char="-"/>
            </a:pPr>
            <a:r>
              <a:rPr lang="en" sz="2400">
                <a:latin typeface="Montserrat Light"/>
                <a:ea typeface="Montserrat Light"/>
                <a:cs typeface="Montserrat Light"/>
                <a:sym typeface="Montserrat Light"/>
              </a:rPr>
              <a:t>Group Discussion Round 1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marL="1219170" lvl="1" indent="-423323">
              <a:buSzPts val="1400"/>
              <a:buFont typeface="Playfair Display"/>
              <a:buChar char="-"/>
            </a:pPr>
            <a:r>
              <a:rPr lang="en" sz="2400">
                <a:latin typeface="Playfair Display"/>
                <a:ea typeface="Playfair Display"/>
                <a:cs typeface="Playfair Display"/>
                <a:sym typeface="Playfair Display"/>
              </a:rPr>
              <a:t>Behavioral Science</a:t>
            </a:r>
            <a:endParaRPr sz="24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1219170" lvl="1" indent="-423323">
              <a:buSzPts val="1400"/>
              <a:buFont typeface="Playfair Display"/>
              <a:buChar char="-"/>
            </a:pPr>
            <a:r>
              <a:rPr lang="en" sz="2400">
                <a:latin typeface="Playfair Display"/>
                <a:ea typeface="Playfair Display"/>
                <a:cs typeface="Playfair Display"/>
                <a:sym typeface="Playfair Display"/>
              </a:rPr>
              <a:t>Human Centered Design</a:t>
            </a:r>
            <a:endParaRPr sz="24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1219170" lvl="1" indent="-423323">
              <a:buSzPts val="1400"/>
              <a:buFont typeface="Playfair Display"/>
              <a:buChar char="-"/>
            </a:pPr>
            <a:r>
              <a:rPr lang="en" sz="24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Evaluation</a:t>
            </a:r>
            <a:endParaRPr sz="24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609585" indent="-423323">
              <a:buSzPts val="1400"/>
              <a:buFont typeface="Montserrat Light"/>
              <a:buChar char="-"/>
            </a:pPr>
            <a:r>
              <a:rPr lang="en" sz="2400">
                <a:latin typeface="Montserrat Light"/>
                <a:ea typeface="Montserrat Light"/>
                <a:cs typeface="Montserrat Light"/>
                <a:sym typeface="Montserrat Light"/>
              </a:rPr>
              <a:t>Share-out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marL="609585" indent="-423323">
              <a:buSzPts val="1400"/>
              <a:buFont typeface="Montserrat Light"/>
              <a:buChar char="-"/>
            </a:pPr>
            <a:r>
              <a:rPr lang="en" sz="2400">
                <a:latin typeface="Montserrat Light"/>
                <a:ea typeface="Montserrat Light"/>
                <a:cs typeface="Montserrat Light"/>
                <a:sym typeface="Montserrat Light"/>
              </a:rPr>
              <a:t>Group Discussion Take 2 (potential to take out)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marL="609585" indent="-423323">
              <a:buSzPts val="1400"/>
              <a:buFont typeface="Montserrat Light"/>
              <a:buChar char="-"/>
            </a:pPr>
            <a:r>
              <a:rPr lang="en" sz="2400">
                <a:latin typeface="Montserrat Light"/>
                <a:ea typeface="Montserrat Light"/>
                <a:cs typeface="Montserrat Light"/>
                <a:sym typeface="Montserrat Light"/>
              </a:rPr>
              <a:t>Closing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cxnSp>
        <p:nvCxnSpPr>
          <p:cNvPr id="981" name="Google Shape;981;p83"/>
          <p:cNvCxnSpPr/>
          <p:nvPr/>
        </p:nvCxnSpPr>
        <p:spPr>
          <a:xfrm rot="10800000">
            <a:off x="6070533" y="1558000"/>
            <a:ext cx="0" cy="3742000"/>
          </a:xfrm>
          <a:prstGeom prst="straightConnector1">
            <a:avLst/>
          </a:prstGeom>
          <a:noFill/>
          <a:ln w="28575" cap="flat" cmpd="sng">
            <a:solidFill>
              <a:srgbClr val="927A4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82" name="Google Shape;982;p83"/>
          <p:cNvSpPr txBox="1"/>
          <p:nvPr/>
        </p:nvSpPr>
        <p:spPr>
          <a:xfrm>
            <a:off x="879867" y="2085333"/>
            <a:ext cx="4476800" cy="37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Learning &amp; Lecture</a:t>
            </a:r>
            <a:r>
              <a:rPr lang="en" sz="2400">
                <a:highlight>
                  <a:srgbClr val="DBBC93"/>
                </a:highlight>
                <a:latin typeface="Montserrat"/>
                <a:ea typeface="Montserrat"/>
                <a:cs typeface="Montserrat"/>
                <a:sym typeface="Montserrat"/>
              </a:rPr>
              <a:t/>
            </a:r>
            <a:br>
              <a:rPr lang="en" sz="2400">
                <a:highlight>
                  <a:srgbClr val="DBBC93"/>
                </a:highlight>
                <a:latin typeface="Montserrat"/>
                <a:ea typeface="Montserrat"/>
                <a:cs typeface="Montserrat"/>
                <a:sym typeface="Montserrat"/>
              </a:rPr>
            </a:br>
            <a:endParaRPr sz="2400">
              <a:highlight>
                <a:srgbClr val="DBBC93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marL="609585" indent="-423323">
              <a:buSzPts val="1400"/>
              <a:buFont typeface="Montserrat Light"/>
              <a:buChar char="-"/>
            </a:pPr>
            <a:r>
              <a:rPr lang="en" sz="2400">
                <a:latin typeface="Montserrat Light"/>
                <a:ea typeface="Montserrat Light"/>
                <a:cs typeface="Montserrat Light"/>
                <a:sym typeface="Montserrat Light"/>
              </a:rPr>
              <a:t>Syracuse Stories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marL="609585" indent="-423323">
              <a:buSzPts val="1400"/>
              <a:buFont typeface="Montserrat Light"/>
              <a:buChar char="-"/>
            </a:pPr>
            <a:r>
              <a:rPr lang="en" sz="2400">
                <a:latin typeface="Montserrat Light"/>
                <a:ea typeface="Montserrat Light"/>
                <a:cs typeface="Montserrat Light"/>
                <a:sym typeface="Montserrat Light"/>
              </a:rPr>
              <a:t>Three Pillars with Examples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pPr marL="1219170" lvl="1" indent="-423323">
              <a:buSzPts val="1400"/>
              <a:buFont typeface="Playfair Display"/>
              <a:buChar char="-"/>
            </a:pPr>
            <a:r>
              <a:rPr lang="en" sz="2400">
                <a:latin typeface="Playfair Display"/>
                <a:ea typeface="Playfair Display"/>
                <a:cs typeface="Playfair Display"/>
                <a:sym typeface="Playfair Display"/>
              </a:rPr>
              <a:t>Behavioral Science</a:t>
            </a:r>
            <a:endParaRPr sz="24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1219170" lvl="1" indent="-423323">
              <a:buSzPts val="1400"/>
              <a:buFont typeface="Playfair Display"/>
              <a:buChar char="-"/>
            </a:pPr>
            <a:r>
              <a:rPr lang="en" sz="2400">
                <a:latin typeface="Playfair Display"/>
                <a:ea typeface="Playfair Display"/>
                <a:cs typeface="Playfair Display"/>
                <a:sym typeface="Playfair Display"/>
              </a:rPr>
              <a:t>Human Centered Design</a:t>
            </a:r>
            <a:endParaRPr sz="24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1219170" lvl="1" indent="-423323">
              <a:buSzPts val="1400"/>
              <a:buFont typeface="Playfair Display"/>
              <a:buChar char="-"/>
            </a:pPr>
            <a:r>
              <a:rPr lang="en" sz="24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Evaluation</a:t>
            </a:r>
            <a:endParaRPr sz="24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609585" indent="-423323">
              <a:buSzPts val="1400"/>
              <a:buFont typeface="Montserrat Light"/>
              <a:buChar char="-"/>
            </a:pPr>
            <a:r>
              <a:rPr lang="en" sz="2400">
                <a:latin typeface="Montserrat Light"/>
                <a:ea typeface="Montserrat Light"/>
                <a:cs typeface="Montserrat Light"/>
                <a:sym typeface="Montserrat Light"/>
              </a:rPr>
              <a:t>Q&amp;A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val="118243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Google Shape;1034;p92"/>
          <p:cNvSpPr txBox="1"/>
          <p:nvPr/>
        </p:nvSpPr>
        <p:spPr>
          <a:xfrm>
            <a:off x="2599000" y="1403491"/>
            <a:ext cx="1429600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endParaRPr sz="2400">
              <a:solidFill>
                <a:schemeClr val="dk2"/>
              </a:solidFill>
            </a:endParaRPr>
          </a:p>
        </p:txBody>
      </p:sp>
      <p:sp>
        <p:nvSpPr>
          <p:cNvPr id="1035" name="Google Shape;1035;p92"/>
          <p:cNvSpPr txBox="1"/>
          <p:nvPr/>
        </p:nvSpPr>
        <p:spPr>
          <a:xfrm>
            <a:off x="7499667" y="3376200"/>
            <a:ext cx="1429600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endParaRPr sz="2400">
              <a:solidFill>
                <a:schemeClr val="dk2"/>
              </a:solidFill>
            </a:endParaRPr>
          </a:p>
        </p:txBody>
      </p:sp>
      <p:sp>
        <p:nvSpPr>
          <p:cNvPr id="1036" name="Google Shape;1036;p92"/>
          <p:cNvSpPr/>
          <p:nvPr/>
        </p:nvSpPr>
        <p:spPr>
          <a:xfrm>
            <a:off x="5137500" y="1000589"/>
            <a:ext cx="1617600" cy="15084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1037" name="Google Shape;1037;p92"/>
          <p:cNvCxnSpPr/>
          <p:nvPr/>
        </p:nvCxnSpPr>
        <p:spPr>
          <a:xfrm>
            <a:off x="6490733" y="2160871"/>
            <a:ext cx="1261600" cy="970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38" name="Google Shape;1038;p92"/>
          <p:cNvCxnSpPr/>
          <p:nvPr/>
        </p:nvCxnSpPr>
        <p:spPr>
          <a:xfrm flipH="1">
            <a:off x="4140800" y="2087611"/>
            <a:ext cx="1251200" cy="98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39" name="Google Shape;1039;p92"/>
          <p:cNvCxnSpPr/>
          <p:nvPr/>
        </p:nvCxnSpPr>
        <p:spPr>
          <a:xfrm>
            <a:off x="4069433" y="3882240"/>
            <a:ext cx="1465200" cy="171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40" name="Google Shape;1040;p92"/>
          <p:cNvCxnSpPr/>
          <p:nvPr/>
        </p:nvCxnSpPr>
        <p:spPr>
          <a:xfrm rot="10800000" flipH="1">
            <a:off x="6409333" y="4089009"/>
            <a:ext cx="1465200" cy="155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41" name="Google Shape;1041;p92"/>
          <p:cNvSpPr/>
          <p:nvPr/>
        </p:nvSpPr>
        <p:spPr>
          <a:xfrm>
            <a:off x="7405667" y="2840311"/>
            <a:ext cx="1617600" cy="15084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42" name="Google Shape;1042;p92"/>
          <p:cNvSpPr/>
          <p:nvPr/>
        </p:nvSpPr>
        <p:spPr>
          <a:xfrm>
            <a:off x="2741067" y="2674800"/>
            <a:ext cx="1617600" cy="15084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43" name="Google Shape;1043;p92"/>
          <p:cNvSpPr/>
          <p:nvPr/>
        </p:nvSpPr>
        <p:spPr>
          <a:xfrm>
            <a:off x="5096800" y="5349600"/>
            <a:ext cx="1617600" cy="15084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44" name="Google Shape;1044;p92"/>
          <p:cNvSpPr txBox="1"/>
          <p:nvPr/>
        </p:nvSpPr>
        <p:spPr>
          <a:xfrm>
            <a:off x="7731267" y="3376200"/>
            <a:ext cx="966400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1600" b="1"/>
              <a:t>To Do</a:t>
            </a:r>
            <a:endParaRPr sz="1600" b="1"/>
          </a:p>
        </p:txBody>
      </p:sp>
      <p:sp>
        <p:nvSpPr>
          <p:cNvPr id="1045" name="Google Shape;1045;p92"/>
          <p:cNvSpPr txBox="1"/>
          <p:nvPr/>
        </p:nvSpPr>
        <p:spPr>
          <a:xfrm>
            <a:off x="5422400" y="5847480"/>
            <a:ext cx="966400" cy="5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1600" b="1"/>
              <a:t>HOME!</a:t>
            </a:r>
            <a:endParaRPr sz="1600" b="1"/>
          </a:p>
        </p:txBody>
      </p:sp>
      <p:sp>
        <p:nvSpPr>
          <p:cNvPr id="1046" name="Google Shape;1046;p92"/>
          <p:cNvSpPr txBox="1"/>
          <p:nvPr/>
        </p:nvSpPr>
        <p:spPr>
          <a:xfrm>
            <a:off x="3066667" y="3172680"/>
            <a:ext cx="966400" cy="5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1600" b="1"/>
              <a:t>Doing</a:t>
            </a:r>
            <a:endParaRPr sz="1600" b="1"/>
          </a:p>
        </p:txBody>
      </p:sp>
      <p:sp>
        <p:nvSpPr>
          <p:cNvPr id="1047" name="Google Shape;1047;p92"/>
          <p:cNvSpPr txBox="1"/>
          <p:nvPr/>
        </p:nvSpPr>
        <p:spPr>
          <a:xfrm>
            <a:off x="5356100" y="1488391"/>
            <a:ext cx="1180400" cy="5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1600" b="1"/>
              <a:t>Pending</a:t>
            </a:r>
            <a:endParaRPr sz="1600" b="1"/>
          </a:p>
        </p:txBody>
      </p:sp>
      <p:sp>
        <p:nvSpPr>
          <p:cNvPr id="1048" name="Google Shape;1048;p92"/>
          <p:cNvSpPr/>
          <p:nvPr/>
        </p:nvSpPr>
        <p:spPr>
          <a:xfrm>
            <a:off x="6327600" y="5847480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49" name="Google Shape;1049;p92"/>
          <p:cNvSpPr/>
          <p:nvPr/>
        </p:nvSpPr>
        <p:spPr>
          <a:xfrm>
            <a:off x="3559667" y="3770671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50" name="Google Shape;1050;p92"/>
          <p:cNvSpPr/>
          <p:nvPr/>
        </p:nvSpPr>
        <p:spPr>
          <a:xfrm>
            <a:off x="5422400" y="2160871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51" name="Google Shape;1051;p92"/>
          <p:cNvSpPr/>
          <p:nvPr/>
        </p:nvSpPr>
        <p:spPr>
          <a:xfrm>
            <a:off x="7588133" y="3685320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52" name="Google Shape;1052;p92"/>
          <p:cNvSpPr/>
          <p:nvPr/>
        </p:nvSpPr>
        <p:spPr>
          <a:xfrm>
            <a:off x="5614733" y="5446951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53" name="Google Shape;1053;p92"/>
          <p:cNvSpPr/>
          <p:nvPr/>
        </p:nvSpPr>
        <p:spPr>
          <a:xfrm>
            <a:off x="8433067" y="3019080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54" name="Google Shape;1054;p92"/>
          <p:cNvSpPr/>
          <p:nvPr/>
        </p:nvSpPr>
        <p:spPr>
          <a:xfrm>
            <a:off x="6205333" y="1275240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55" name="Google Shape;1055;p92"/>
          <p:cNvSpPr/>
          <p:nvPr/>
        </p:nvSpPr>
        <p:spPr>
          <a:xfrm>
            <a:off x="6149700" y="1950031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56" name="Google Shape;1056;p92"/>
          <p:cNvSpPr/>
          <p:nvPr/>
        </p:nvSpPr>
        <p:spPr>
          <a:xfrm>
            <a:off x="3120400" y="2840311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57" name="Google Shape;1057;p92"/>
          <p:cNvSpPr/>
          <p:nvPr/>
        </p:nvSpPr>
        <p:spPr>
          <a:xfrm>
            <a:off x="3884400" y="3131431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58" name="Google Shape;1058;p92"/>
          <p:cNvSpPr/>
          <p:nvPr/>
        </p:nvSpPr>
        <p:spPr>
          <a:xfrm>
            <a:off x="2969067" y="3525120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59" name="Google Shape;1059;p92"/>
          <p:cNvSpPr/>
          <p:nvPr/>
        </p:nvSpPr>
        <p:spPr>
          <a:xfrm>
            <a:off x="5035600" y="6003000"/>
            <a:ext cx="386800" cy="357200"/>
          </a:xfrm>
          <a:prstGeom prst="rect">
            <a:avLst/>
          </a:prstGeom>
          <a:solidFill>
            <a:srgbClr val="E0666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060" name="Google Shape;1060;p92"/>
          <p:cNvSpPr txBox="1">
            <a:spLocks noGrp="1"/>
          </p:cNvSpPr>
          <p:nvPr>
            <p:ph type="title"/>
          </p:nvPr>
        </p:nvSpPr>
        <p:spPr>
          <a:xfrm>
            <a:off x="415600" y="748133"/>
            <a:ext cx="4620000" cy="8104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Data Visualization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36276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Google Shape;1065;p93"/>
          <p:cNvSpPr txBox="1">
            <a:spLocks noGrp="1"/>
          </p:cNvSpPr>
          <p:nvPr>
            <p:ph type="title"/>
          </p:nvPr>
        </p:nvSpPr>
        <p:spPr>
          <a:xfrm>
            <a:off x="415600" y="748133"/>
            <a:ext cx="4620000" cy="8104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Data Visualization</a:t>
            </a:r>
            <a:endParaRPr/>
          </a:p>
        </p:txBody>
      </p:sp>
      <p:pic>
        <p:nvPicPr>
          <p:cNvPr id="1066" name="Google Shape;1066;p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201" y="1761733"/>
            <a:ext cx="11785599" cy="4800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1494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Google Shape;1071;p94"/>
          <p:cNvSpPr txBox="1">
            <a:spLocks noGrp="1"/>
          </p:cNvSpPr>
          <p:nvPr>
            <p:ph type="title"/>
          </p:nvPr>
        </p:nvSpPr>
        <p:spPr>
          <a:xfrm>
            <a:off x="2991600" y="3023800"/>
            <a:ext cx="6208800" cy="8104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Prototype Time!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74639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95"/>
          <p:cNvSpPr txBox="1">
            <a:spLocks noGrp="1"/>
          </p:cNvSpPr>
          <p:nvPr>
            <p:ph type="title"/>
          </p:nvPr>
        </p:nvSpPr>
        <p:spPr>
          <a:xfrm>
            <a:off x="415600" y="748133"/>
            <a:ext cx="3390000" cy="8104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Data Review</a:t>
            </a:r>
            <a:endParaRPr/>
          </a:p>
        </p:txBody>
      </p:sp>
      <p:sp>
        <p:nvSpPr>
          <p:cNvPr id="1077" name="Google Shape;1077;p95"/>
          <p:cNvSpPr txBox="1"/>
          <p:nvPr/>
        </p:nvSpPr>
        <p:spPr>
          <a:xfrm>
            <a:off x="471067" y="1961300"/>
            <a:ext cx="9660000" cy="4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423323">
              <a:buSzPts val="1400"/>
              <a:buFont typeface="Montserrat"/>
              <a:buChar char="●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How often will the data be updated?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609585" indent="-423323">
              <a:buSzPts val="1400"/>
              <a:buFont typeface="Montserrat"/>
              <a:buChar char="●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Who will review?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1219170" lvl="1" indent="-423323">
              <a:buSzPts val="1400"/>
              <a:buFont typeface="Montserrat"/>
              <a:buChar char="○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How frequently will each person review?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609585" indent="-423323">
              <a:buSzPts val="1400"/>
              <a:buFont typeface="Montserrat"/>
              <a:buChar char="●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How are the reviews structured?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1219170" lvl="1" indent="-423323">
              <a:buSzPts val="1400"/>
              <a:buFont typeface="Montserrat"/>
              <a:buChar char="○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Individually or a group?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1219170" lvl="1" indent="-423323">
              <a:buSzPts val="1400"/>
              <a:buFont typeface="Montserrat"/>
              <a:buChar char="○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Everyone gets data ahead of time - or - look at it at the same time?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1219170" lvl="1" indent="-423323">
              <a:buSzPts val="1400"/>
              <a:buFont typeface="Montserrat"/>
              <a:buChar char="○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Who presents the data?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609585" indent="-423323">
              <a:buSzPts val="1400"/>
              <a:buFont typeface="Montserrat"/>
              <a:buChar char="●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Does the data get shared with people external to the project?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1219170" lvl="1" indent="-423323">
              <a:buSzPts val="1400"/>
              <a:buFont typeface="Montserrat"/>
              <a:buChar char="○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Who?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1219170" lvl="1" indent="-423323">
              <a:buSzPts val="1400"/>
              <a:buFont typeface="Montserrat"/>
              <a:buChar char="○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When?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622105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p96"/>
          <p:cNvSpPr txBox="1">
            <a:spLocks noGrp="1"/>
          </p:cNvSpPr>
          <p:nvPr>
            <p:ph type="title"/>
          </p:nvPr>
        </p:nvSpPr>
        <p:spPr>
          <a:xfrm>
            <a:off x="2991600" y="3023800"/>
            <a:ext cx="6208800" cy="8104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Develop Review Plan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04055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p84"/>
          <p:cNvSpPr txBox="1">
            <a:spLocks noGrp="1"/>
          </p:cNvSpPr>
          <p:nvPr>
            <p:ph type="subTitle" idx="2"/>
          </p:nvPr>
        </p:nvSpPr>
        <p:spPr>
          <a:xfrm>
            <a:off x="667400" y="-3000"/>
            <a:ext cx="113608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/>
            <a:r>
              <a:rPr lang="en"/>
              <a:t>Pillars of Municipal Innovation</a:t>
            </a:r>
            <a:endParaRPr/>
          </a:p>
        </p:txBody>
      </p:sp>
      <p:sp>
        <p:nvSpPr>
          <p:cNvPr id="988" name="Google Shape;988;p84"/>
          <p:cNvSpPr txBox="1">
            <a:spLocks noGrp="1"/>
          </p:cNvSpPr>
          <p:nvPr>
            <p:ph type="title" idx="4294967295"/>
          </p:nvPr>
        </p:nvSpPr>
        <p:spPr>
          <a:xfrm>
            <a:off x="415600" y="748133"/>
            <a:ext cx="2130000" cy="8104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"/>
              <a:t>Activity</a:t>
            </a:r>
            <a:endParaRPr/>
          </a:p>
        </p:txBody>
      </p:sp>
      <p:sp>
        <p:nvSpPr>
          <p:cNvPr id="989" name="Google Shape;989;p84"/>
          <p:cNvSpPr txBox="1"/>
          <p:nvPr/>
        </p:nvSpPr>
        <p:spPr>
          <a:xfrm>
            <a:off x="415600" y="2218100"/>
            <a:ext cx="11360800" cy="33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b="1">
                <a:latin typeface="Montserrat"/>
                <a:ea typeface="Montserrat"/>
                <a:cs typeface="Montserrat"/>
                <a:sym typeface="Montserrat"/>
              </a:rPr>
              <a:t>Problem 1:</a:t>
            </a:r>
            <a:r>
              <a:rPr lang="en" sz="2400">
                <a:latin typeface="Montserrat Light"/>
                <a:ea typeface="Montserrat Light"/>
                <a:cs typeface="Montserrat Light"/>
                <a:sym typeface="Montserrat Light"/>
              </a:rPr>
              <a:t>  We need to cite more health and safety issues in homes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r>
              <a:rPr lang="en" sz="2400" b="1">
                <a:latin typeface="Montserrat"/>
                <a:ea typeface="Montserrat"/>
                <a:cs typeface="Montserrat"/>
                <a:sym typeface="Montserrat"/>
              </a:rPr>
              <a:t>Explanation:</a:t>
            </a:r>
            <a:r>
              <a:rPr lang="en" sz="2400">
                <a:latin typeface="Montserrat Light"/>
                <a:ea typeface="Montserrat Light"/>
                <a:cs typeface="Montserrat Light"/>
                <a:sym typeface="Montserrat Light"/>
              </a:rPr>
              <a:t>  Code inspectors are only citing the issues that are complained about.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r>
              <a:rPr lang="en" sz="2400" b="1">
                <a:latin typeface="Montserrat"/>
                <a:ea typeface="Montserrat"/>
                <a:cs typeface="Montserrat"/>
                <a:sym typeface="Montserrat"/>
              </a:rPr>
              <a:t>Problem 2: </a:t>
            </a:r>
            <a:r>
              <a:rPr lang="en" sz="2400">
                <a:latin typeface="Montserrat Light"/>
                <a:ea typeface="Montserrat Light"/>
                <a:cs typeface="Montserrat Light"/>
                <a:sym typeface="Montserrat Light"/>
              </a:rPr>
              <a:t> We need to standardize what we are citing 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  <a:p>
            <a:r>
              <a:rPr lang="en" sz="2400" b="1">
                <a:latin typeface="Montserrat"/>
                <a:ea typeface="Montserrat"/>
                <a:cs typeface="Montserrat"/>
                <a:sym typeface="Montserrat"/>
              </a:rPr>
              <a:t>Explanation:</a:t>
            </a:r>
            <a:r>
              <a:rPr lang="en" sz="2400">
                <a:latin typeface="Montserrat Light"/>
                <a:ea typeface="Montserrat Light"/>
                <a:cs typeface="Montserrat Light"/>
                <a:sym typeface="Montserrat Light"/>
              </a:rPr>
              <a:t>  Each problem in a house can be cited multiple ways.  For example, you could cite poor ventilation with three different NYS codes.  We weren’t able to get a sense about the most common type of violation because things were cited inconsistently.</a:t>
            </a:r>
            <a:endParaRPr sz="2400"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  <p:extLst>
      <p:ext uri="{BB962C8B-B14F-4D97-AF65-F5344CB8AC3E}">
        <p14:creationId xmlns:p14="http://schemas.microsoft.com/office/powerpoint/2010/main" val="208778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Google Shape;994;p85"/>
          <p:cNvSpPr txBox="1">
            <a:spLocks noGrp="1"/>
          </p:cNvSpPr>
          <p:nvPr>
            <p:ph type="title"/>
          </p:nvPr>
        </p:nvSpPr>
        <p:spPr>
          <a:xfrm>
            <a:off x="415600" y="748133"/>
            <a:ext cx="10066400" cy="8104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What are some things you could measure?</a:t>
            </a:r>
            <a:endParaRPr/>
          </a:p>
        </p:txBody>
      </p:sp>
      <p:sp>
        <p:nvSpPr>
          <p:cNvPr id="995" name="Google Shape;995;p85"/>
          <p:cNvSpPr txBox="1"/>
          <p:nvPr/>
        </p:nvSpPr>
        <p:spPr>
          <a:xfrm>
            <a:off x="471067" y="1961300"/>
            <a:ext cx="9660000" cy="43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423323">
              <a:buSzPts val="1400"/>
              <a:buFont typeface="Montserrat"/>
              <a:buChar char="●"/>
            </a:pP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840699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Google Shape;1000;p86"/>
          <p:cNvSpPr txBox="1">
            <a:spLocks noGrp="1"/>
          </p:cNvSpPr>
          <p:nvPr>
            <p:ph type="title"/>
          </p:nvPr>
        </p:nvSpPr>
        <p:spPr>
          <a:xfrm>
            <a:off x="2991600" y="2996400"/>
            <a:ext cx="6208800" cy="8652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Select your metric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72131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p87"/>
          <p:cNvSpPr txBox="1">
            <a:spLocks noGrp="1"/>
          </p:cNvSpPr>
          <p:nvPr>
            <p:ph type="title"/>
          </p:nvPr>
        </p:nvSpPr>
        <p:spPr>
          <a:xfrm>
            <a:off x="415600" y="748133"/>
            <a:ext cx="6208800" cy="8104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Favorite Ways to Measure</a:t>
            </a:r>
            <a:endParaRPr/>
          </a:p>
        </p:txBody>
      </p:sp>
      <p:sp>
        <p:nvSpPr>
          <p:cNvPr id="1006" name="Google Shape;1006;p87"/>
          <p:cNvSpPr txBox="1"/>
          <p:nvPr/>
        </p:nvSpPr>
        <p:spPr>
          <a:xfrm>
            <a:off x="471067" y="1961300"/>
            <a:ext cx="9660000" cy="19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423323">
              <a:buSzPts val="1400"/>
              <a:buFont typeface="Montserrat"/>
              <a:buChar char="●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Reduce variance from 10% to 5%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609585" indent="-423323">
              <a:buSzPts val="1400"/>
              <a:buFont typeface="Montserrat"/>
              <a:buChar char="●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Fill 95% of pothole complaints within 48 hours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609585" indent="-423323">
              <a:buSzPts val="1400"/>
              <a:buFont typeface="Montserrat"/>
              <a:buChar char="●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Increase compliance from 20% to 30%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609585" indent="-423323">
              <a:buSzPts val="1400"/>
              <a:buFont typeface="Montserrat"/>
              <a:buChar char="●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Achieve 90% satisfaction from constituents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609585" indent="-423323">
              <a:buSzPts val="1400"/>
              <a:buFont typeface="Montserrat"/>
              <a:buChar char="●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Increase the median (or mean) calls to CityLine from 50 to 100 per day.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609585" indent="-423323">
              <a:buSzPts val="1400"/>
              <a:buFont typeface="Montserrat"/>
              <a:buChar char="●"/>
            </a:pPr>
            <a:r>
              <a:rPr lang="en" sz="2400">
                <a:latin typeface="Montserrat"/>
                <a:ea typeface="Montserrat"/>
                <a:cs typeface="Montserrat"/>
                <a:sym typeface="Montserrat"/>
              </a:rPr>
              <a:t>500 people will participate.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121901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Google Shape;1011;p88"/>
          <p:cNvSpPr txBox="1">
            <a:spLocks noGrp="1"/>
          </p:cNvSpPr>
          <p:nvPr>
            <p:ph type="title"/>
          </p:nvPr>
        </p:nvSpPr>
        <p:spPr>
          <a:xfrm>
            <a:off x="2991600" y="3048400"/>
            <a:ext cx="6208800" cy="7612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Set your target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1697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6" name="Google Shape;1016;p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71934" y="1768367"/>
            <a:ext cx="7648148" cy="4999568"/>
          </a:xfrm>
          <a:prstGeom prst="rect">
            <a:avLst/>
          </a:prstGeom>
          <a:noFill/>
          <a:ln>
            <a:noFill/>
          </a:ln>
        </p:spPr>
      </p:pic>
      <p:sp>
        <p:nvSpPr>
          <p:cNvPr id="1017" name="Google Shape;1017;p89"/>
          <p:cNvSpPr txBox="1">
            <a:spLocks noGrp="1"/>
          </p:cNvSpPr>
          <p:nvPr>
            <p:ph type="title"/>
          </p:nvPr>
        </p:nvSpPr>
        <p:spPr>
          <a:xfrm>
            <a:off x="415600" y="748133"/>
            <a:ext cx="4620000" cy="8104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Data Visualization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69693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2" name="Google Shape;1022;p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8001" y="1683801"/>
            <a:ext cx="8256001" cy="4893068"/>
          </a:xfrm>
          <a:prstGeom prst="rect">
            <a:avLst/>
          </a:prstGeom>
          <a:noFill/>
          <a:ln>
            <a:noFill/>
          </a:ln>
        </p:spPr>
      </p:pic>
      <p:sp>
        <p:nvSpPr>
          <p:cNvPr id="1023" name="Google Shape;1023;p90"/>
          <p:cNvSpPr txBox="1">
            <a:spLocks noGrp="1"/>
          </p:cNvSpPr>
          <p:nvPr>
            <p:ph type="title"/>
          </p:nvPr>
        </p:nvSpPr>
        <p:spPr>
          <a:xfrm>
            <a:off x="415600" y="748133"/>
            <a:ext cx="4620000" cy="8104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Data Visualization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58060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Google Shape;1028;p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9617" y="1761734"/>
            <a:ext cx="9852779" cy="4893065"/>
          </a:xfrm>
          <a:prstGeom prst="rect">
            <a:avLst/>
          </a:prstGeom>
          <a:noFill/>
          <a:ln>
            <a:noFill/>
          </a:ln>
        </p:spPr>
      </p:pic>
      <p:sp>
        <p:nvSpPr>
          <p:cNvPr id="1029" name="Google Shape;1029;p91"/>
          <p:cNvSpPr txBox="1">
            <a:spLocks noGrp="1"/>
          </p:cNvSpPr>
          <p:nvPr>
            <p:ph type="title"/>
          </p:nvPr>
        </p:nvSpPr>
        <p:spPr>
          <a:xfrm>
            <a:off x="415600" y="748133"/>
            <a:ext cx="4620000" cy="810400"/>
          </a:xfrm>
          <a:prstGeom prst="rect">
            <a:avLst/>
          </a:prstGeom>
          <a:ln w="19050" cap="flat" cmpd="sng">
            <a:solidFill>
              <a:srgbClr val="927A4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/>
              <a:t>Data Visualization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7908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Widescreen</PresentationFormat>
  <Paragraphs>69</Paragraphs>
  <Slides>14</Slides>
  <Notes>14</Notes>
  <HiddenSlides>12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Montserrat</vt:lpstr>
      <vt:lpstr>Montserrat Light</vt:lpstr>
      <vt:lpstr>Playfair Display</vt:lpstr>
      <vt:lpstr>Spectral</vt:lpstr>
      <vt:lpstr>Office Theme</vt:lpstr>
      <vt:lpstr>Agenda part 1. . .</vt:lpstr>
      <vt:lpstr>Activity</vt:lpstr>
      <vt:lpstr>What are some things you could measure?</vt:lpstr>
      <vt:lpstr>Select your metric</vt:lpstr>
      <vt:lpstr>Favorite Ways to Measure</vt:lpstr>
      <vt:lpstr>Set your target</vt:lpstr>
      <vt:lpstr>Data Visualization</vt:lpstr>
      <vt:lpstr>Data Visualization</vt:lpstr>
      <vt:lpstr>Data Visualization</vt:lpstr>
      <vt:lpstr>Data Visualization</vt:lpstr>
      <vt:lpstr>Data Visualization</vt:lpstr>
      <vt:lpstr>Prototype Time!</vt:lpstr>
      <vt:lpstr>Data Review</vt:lpstr>
      <vt:lpstr>Develop Review Plan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part 1. . .</dc:title>
  <dc:creator>Greg Stopka</dc:creator>
  <cp:lastModifiedBy>Greg Stopka</cp:lastModifiedBy>
  <cp:revision>1</cp:revision>
  <dcterms:created xsi:type="dcterms:W3CDTF">2020-07-24T14:41:50Z</dcterms:created>
  <dcterms:modified xsi:type="dcterms:W3CDTF">2020-07-24T14:42:38Z</dcterms:modified>
</cp:coreProperties>
</file>